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52F2-780E-442F-90CB-D54287979094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444F6-76D7-41B1-BE8B-310398DBE1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742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52F2-780E-442F-90CB-D54287979094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444F6-76D7-41B1-BE8B-310398DBE1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708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52F2-780E-442F-90CB-D54287979094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444F6-76D7-41B1-BE8B-310398DBE1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768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52F2-780E-442F-90CB-D54287979094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444F6-76D7-41B1-BE8B-310398DBE1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164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52F2-780E-442F-90CB-D54287979094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444F6-76D7-41B1-BE8B-310398DBE1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930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52F2-780E-442F-90CB-D54287979094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444F6-76D7-41B1-BE8B-310398DBE1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647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52F2-780E-442F-90CB-D54287979094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444F6-76D7-41B1-BE8B-310398DBE1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7831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52F2-780E-442F-90CB-D54287979094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444F6-76D7-41B1-BE8B-310398DBE1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832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52F2-780E-442F-90CB-D54287979094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444F6-76D7-41B1-BE8B-310398DBE1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473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52F2-780E-442F-90CB-D54287979094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444F6-76D7-41B1-BE8B-310398DBE1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261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F52F2-780E-442F-90CB-D54287979094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444F6-76D7-41B1-BE8B-310398DBE1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619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F52F2-780E-442F-90CB-D54287979094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444F6-76D7-41B1-BE8B-310398DBE1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483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BF5BB3C-C882-4482-B4D6-4C4818A3CC17}"/>
              </a:ext>
            </a:extLst>
          </p:cNvPr>
          <p:cNvSpPr txBox="1"/>
          <p:nvPr/>
        </p:nvSpPr>
        <p:spPr>
          <a:xfrm>
            <a:off x="3348859" y="748916"/>
            <a:ext cx="609337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i="0" u="none" strike="noStrike" dirty="0">
                <a:solidFill>
                  <a:srgbClr val="0066AA"/>
                </a:solidFill>
                <a:effectLst/>
                <a:latin typeface="PT Sans Caption" panose="020B0603020203020204" pitchFamily="34" charset="-52"/>
              </a:rPr>
              <a:t>Отчет об успеваемости и качестве обучения в 2021-2022 </a:t>
            </a:r>
            <a:r>
              <a:rPr lang="ru-RU" sz="2400" b="1" i="0" u="none" strike="noStrike" dirty="0" err="1">
                <a:solidFill>
                  <a:srgbClr val="0066AA"/>
                </a:solidFill>
                <a:effectLst/>
                <a:latin typeface="PT Sans Caption" panose="020B0603020203020204" pitchFamily="34" charset="-52"/>
              </a:rPr>
              <a:t>уч.году</a:t>
            </a:r>
            <a:endParaRPr lang="ru-RU" sz="2400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D47DEB31-E4E4-4DB3-890B-9C6EE636009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16117" y="1797269"/>
          <a:ext cx="9159765" cy="4484370"/>
        </p:xfrm>
        <a:graphic>
          <a:graphicData uri="http://schemas.openxmlformats.org/drawingml/2006/table">
            <a:tbl>
              <a:tblPr/>
              <a:tblGrid>
                <a:gridCol w="3053255">
                  <a:extLst>
                    <a:ext uri="{9D8B030D-6E8A-4147-A177-3AD203B41FA5}">
                      <a16:colId xmlns:a16="http://schemas.microsoft.com/office/drawing/2014/main" xmlns="" val="819926357"/>
                    </a:ext>
                  </a:extLst>
                </a:gridCol>
                <a:gridCol w="3053255">
                  <a:extLst>
                    <a:ext uri="{9D8B030D-6E8A-4147-A177-3AD203B41FA5}">
                      <a16:colId xmlns:a16="http://schemas.microsoft.com/office/drawing/2014/main" xmlns="" val="2925349099"/>
                    </a:ext>
                  </a:extLst>
                </a:gridCol>
                <a:gridCol w="3053255">
                  <a:extLst>
                    <a:ext uri="{9D8B030D-6E8A-4147-A177-3AD203B41FA5}">
                      <a16:colId xmlns:a16="http://schemas.microsoft.com/office/drawing/2014/main" xmlns="" val="63945999"/>
                    </a:ext>
                  </a:extLst>
                </a:gridCol>
              </a:tblGrid>
              <a:tr h="3547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Итоги года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6236330"/>
                  </a:ext>
                </a:extLst>
              </a:tr>
              <a:tr h="3547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9-е классы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11 класс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6401341"/>
                  </a:ext>
                </a:extLst>
              </a:tr>
              <a:tr h="354724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Успевают на 5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01141965"/>
                  </a:ext>
                </a:extLst>
              </a:tr>
              <a:tr h="354724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Успевают с одной 4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66572965"/>
                  </a:ext>
                </a:extLst>
              </a:tr>
              <a:tr h="354724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Успевают на 4 и 5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27894287"/>
                  </a:ext>
                </a:extLst>
              </a:tr>
              <a:tr h="354724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Успевают с одной 3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37049908"/>
                  </a:ext>
                </a:extLst>
              </a:tr>
              <a:tr h="354724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Успевают на 3, 4 и 5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  <a:endParaRPr lang="ru-RU" sz="2400" b="0" i="0" u="none" strike="noStrike" dirty="0">
                        <a:solidFill>
                          <a:srgbClr val="11111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77257649"/>
                  </a:ext>
                </a:extLst>
              </a:tr>
              <a:tr h="354724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Неуспевающие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ru-RU" sz="2400" b="0" i="0" u="none" strike="noStrike" dirty="0">
                        <a:solidFill>
                          <a:srgbClr val="11111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86998019"/>
                  </a:ext>
                </a:extLst>
              </a:tr>
              <a:tr h="354724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Абсолютная успеваемость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80% </a:t>
                      </a:r>
                      <a:r>
                        <a:rPr lang="ru-RU" sz="2400" b="0" i="0" u="none" strike="noStrike" dirty="0" smtClean="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(62/62 </a:t>
                      </a:r>
                      <a:r>
                        <a:rPr lang="ru-RU" sz="2400" b="0" i="0" u="none" strike="noStrike" dirty="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уч-ся)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96% (23/24 </a:t>
                      </a:r>
                      <a:r>
                        <a:rPr lang="ru-RU" sz="2400" b="0" i="0" u="none" strike="noStrike" dirty="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уч-ся)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79755661"/>
                  </a:ext>
                </a:extLst>
              </a:tr>
              <a:tr h="354724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Качественная успеваемость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44% (27/62 уч-ся)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79% (19/24 уч-ся)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37080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005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2F3145B-A4BB-4960-B590-841E856DEED5}"/>
              </a:ext>
            </a:extLst>
          </p:cNvPr>
          <p:cNvSpPr txBox="1"/>
          <p:nvPr/>
        </p:nvSpPr>
        <p:spPr>
          <a:xfrm>
            <a:off x="3348859" y="748916"/>
            <a:ext cx="60933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i="0" u="none" strike="noStrike" dirty="0">
                <a:solidFill>
                  <a:srgbClr val="0066AA"/>
                </a:solidFill>
                <a:effectLst/>
                <a:latin typeface="PT Sans Caption" panose="020B0603020203020204" pitchFamily="34" charset="-52"/>
              </a:rPr>
              <a:t>Результаты ОГЭ 2021/2022 </a:t>
            </a:r>
            <a:r>
              <a:rPr lang="ru-RU" sz="2400" b="1" i="0" u="none" strike="noStrike" dirty="0" err="1">
                <a:solidFill>
                  <a:srgbClr val="0066AA"/>
                </a:solidFill>
                <a:effectLst/>
                <a:latin typeface="PT Sans Caption" panose="020B0603020203020204" pitchFamily="34" charset="-52"/>
              </a:rPr>
              <a:t>уч.г</a:t>
            </a:r>
            <a:endParaRPr lang="ru-RU" sz="2400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274155DB-757D-46E6-9058-2D81BE6B8C0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20262" y="1411151"/>
          <a:ext cx="11319639" cy="5084246"/>
        </p:xfrm>
        <a:graphic>
          <a:graphicData uri="http://schemas.openxmlformats.org/drawingml/2006/table">
            <a:tbl>
              <a:tblPr/>
              <a:tblGrid>
                <a:gridCol w="1781504">
                  <a:extLst>
                    <a:ext uri="{9D8B030D-6E8A-4147-A177-3AD203B41FA5}">
                      <a16:colId xmlns:a16="http://schemas.microsoft.com/office/drawing/2014/main" xmlns="" val="3158519659"/>
                    </a:ext>
                  </a:extLst>
                </a:gridCol>
                <a:gridCol w="756744">
                  <a:extLst>
                    <a:ext uri="{9D8B030D-6E8A-4147-A177-3AD203B41FA5}">
                      <a16:colId xmlns:a16="http://schemas.microsoft.com/office/drawing/2014/main" xmlns="" val="3837438542"/>
                    </a:ext>
                  </a:extLst>
                </a:gridCol>
                <a:gridCol w="1056691">
                  <a:extLst>
                    <a:ext uri="{9D8B030D-6E8A-4147-A177-3AD203B41FA5}">
                      <a16:colId xmlns:a16="http://schemas.microsoft.com/office/drawing/2014/main" xmlns="" val="2133058983"/>
                    </a:ext>
                  </a:extLst>
                </a:gridCol>
                <a:gridCol w="729937">
                  <a:extLst>
                    <a:ext uri="{9D8B030D-6E8A-4147-A177-3AD203B41FA5}">
                      <a16:colId xmlns:a16="http://schemas.microsoft.com/office/drawing/2014/main" xmlns="" val="2265664353"/>
                    </a:ext>
                  </a:extLst>
                </a:gridCol>
                <a:gridCol w="733587">
                  <a:extLst>
                    <a:ext uri="{9D8B030D-6E8A-4147-A177-3AD203B41FA5}">
                      <a16:colId xmlns:a16="http://schemas.microsoft.com/office/drawing/2014/main" xmlns="" val="4162304377"/>
                    </a:ext>
                  </a:extLst>
                </a:gridCol>
                <a:gridCol w="700739">
                  <a:extLst>
                    <a:ext uri="{9D8B030D-6E8A-4147-A177-3AD203B41FA5}">
                      <a16:colId xmlns:a16="http://schemas.microsoft.com/office/drawing/2014/main" xmlns="" val="1483594198"/>
                    </a:ext>
                  </a:extLst>
                </a:gridCol>
                <a:gridCol w="700739">
                  <a:extLst>
                    <a:ext uri="{9D8B030D-6E8A-4147-A177-3AD203B41FA5}">
                      <a16:colId xmlns:a16="http://schemas.microsoft.com/office/drawing/2014/main" xmlns="" val="2312973316"/>
                    </a:ext>
                  </a:extLst>
                </a:gridCol>
                <a:gridCol w="846728">
                  <a:extLst>
                    <a:ext uri="{9D8B030D-6E8A-4147-A177-3AD203B41FA5}">
                      <a16:colId xmlns:a16="http://schemas.microsoft.com/office/drawing/2014/main" xmlns="" val="2434799184"/>
                    </a:ext>
                  </a:extLst>
                </a:gridCol>
                <a:gridCol w="846728">
                  <a:extLst>
                    <a:ext uri="{9D8B030D-6E8A-4147-A177-3AD203B41FA5}">
                      <a16:colId xmlns:a16="http://schemas.microsoft.com/office/drawing/2014/main" xmlns="" val="3332844384"/>
                    </a:ext>
                  </a:extLst>
                </a:gridCol>
                <a:gridCol w="802931">
                  <a:extLst>
                    <a:ext uri="{9D8B030D-6E8A-4147-A177-3AD203B41FA5}">
                      <a16:colId xmlns:a16="http://schemas.microsoft.com/office/drawing/2014/main" xmlns="" val="1474911743"/>
                    </a:ext>
                  </a:extLst>
                </a:gridCol>
                <a:gridCol w="802931">
                  <a:extLst>
                    <a:ext uri="{9D8B030D-6E8A-4147-A177-3AD203B41FA5}">
                      <a16:colId xmlns:a16="http://schemas.microsoft.com/office/drawing/2014/main" xmlns="" val="4223311021"/>
                    </a:ext>
                  </a:extLst>
                </a:gridCol>
                <a:gridCol w="861325">
                  <a:extLst>
                    <a:ext uri="{9D8B030D-6E8A-4147-A177-3AD203B41FA5}">
                      <a16:colId xmlns:a16="http://schemas.microsoft.com/office/drawing/2014/main" xmlns="" val="2587086079"/>
                    </a:ext>
                  </a:extLst>
                </a:gridCol>
                <a:gridCol w="699055">
                  <a:extLst>
                    <a:ext uri="{9D8B030D-6E8A-4147-A177-3AD203B41FA5}">
                      <a16:colId xmlns:a16="http://schemas.microsoft.com/office/drawing/2014/main" xmlns="" val="2140468944"/>
                    </a:ext>
                  </a:extLst>
                </a:gridCol>
              </a:tblGrid>
              <a:tr h="30628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Предмет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Всего учеников 9-ых классов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Приняло участие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кач. усп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общ. усп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04874357"/>
                  </a:ext>
                </a:extLst>
              </a:tr>
              <a:tr h="14088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% от общего количества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% от общего количества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% от общего количества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% от общего количества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02204409"/>
                  </a:ext>
                </a:extLst>
              </a:tr>
              <a:tr h="306280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Английский язык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25,00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75,00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34421078"/>
                  </a:ext>
                </a:extLst>
              </a:tr>
              <a:tr h="306280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23,08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61,54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15,38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76,92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47063640"/>
                  </a:ext>
                </a:extLst>
              </a:tr>
              <a:tr h="306280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Химия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45903322"/>
                  </a:ext>
                </a:extLst>
              </a:tr>
              <a:tr h="306280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Математика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19,67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44,26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36,07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36,07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80,33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25276174"/>
                  </a:ext>
                </a:extLst>
              </a:tr>
              <a:tr h="306280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Русский язык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18,33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33,33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48,33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81,67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93203970"/>
                  </a:ext>
                </a:extLst>
              </a:tr>
              <a:tr h="306280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23,08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69,23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7,69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76,92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91062136"/>
                  </a:ext>
                </a:extLst>
              </a:tr>
              <a:tr h="306280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История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8194785"/>
                  </a:ext>
                </a:extLst>
              </a:tr>
              <a:tr h="306280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Информатика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74,07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25,93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25,93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22293633"/>
                  </a:ext>
                </a:extLst>
              </a:tr>
              <a:tr h="306280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Литература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50,00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50,00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50,00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05266467"/>
                  </a:ext>
                </a:extLst>
              </a:tr>
              <a:tr h="306280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Обществознание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32,56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46,51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20,93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67,44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76437301"/>
                  </a:ext>
                </a:extLst>
              </a:tr>
              <a:tr h="306280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240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5,00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82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34,17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99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41,25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19,58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60,83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95,00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24653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648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7224052-DFC1-4AC1-B222-6CB61AE4ADF5}"/>
              </a:ext>
            </a:extLst>
          </p:cNvPr>
          <p:cNvSpPr txBox="1"/>
          <p:nvPr/>
        </p:nvSpPr>
        <p:spPr>
          <a:xfrm>
            <a:off x="3348859" y="748916"/>
            <a:ext cx="60933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i="0" u="none" strike="noStrike" dirty="0">
                <a:solidFill>
                  <a:srgbClr val="0066AA"/>
                </a:solidFill>
                <a:effectLst/>
                <a:latin typeface="PT Sans Caption" panose="020B0603020203020204" pitchFamily="34" charset="-52"/>
              </a:rPr>
              <a:t>Результаты ЕГЭ 2021/2022 </a:t>
            </a:r>
            <a:r>
              <a:rPr lang="ru-RU" sz="2400" b="1" i="0" u="none" strike="noStrike" dirty="0" err="1">
                <a:solidFill>
                  <a:srgbClr val="0066AA"/>
                </a:solidFill>
                <a:effectLst/>
                <a:latin typeface="PT Sans Caption" panose="020B0603020203020204" pitchFamily="34" charset="-52"/>
              </a:rPr>
              <a:t>уч.г</a:t>
            </a:r>
            <a:endParaRPr lang="ru-RU" sz="2400" dirty="0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BE202E1F-3487-4A6C-AB10-18BEE6702FF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20094" y="1210580"/>
          <a:ext cx="10651798" cy="5102950"/>
        </p:xfrm>
        <a:graphic>
          <a:graphicData uri="http://schemas.openxmlformats.org/drawingml/2006/table">
            <a:tbl>
              <a:tblPr/>
              <a:tblGrid>
                <a:gridCol w="1945030">
                  <a:extLst>
                    <a:ext uri="{9D8B030D-6E8A-4147-A177-3AD203B41FA5}">
                      <a16:colId xmlns:a16="http://schemas.microsoft.com/office/drawing/2014/main" xmlns="" val="1708009917"/>
                    </a:ext>
                  </a:extLst>
                </a:gridCol>
                <a:gridCol w="954167">
                  <a:extLst>
                    <a:ext uri="{9D8B030D-6E8A-4147-A177-3AD203B41FA5}">
                      <a16:colId xmlns:a16="http://schemas.microsoft.com/office/drawing/2014/main" xmlns="" val="629777634"/>
                    </a:ext>
                  </a:extLst>
                </a:gridCol>
                <a:gridCol w="1142247">
                  <a:extLst>
                    <a:ext uri="{9D8B030D-6E8A-4147-A177-3AD203B41FA5}">
                      <a16:colId xmlns:a16="http://schemas.microsoft.com/office/drawing/2014/main" xmlns="" val="3522443952"/>
                    </a:ext>
                  </a:extLst>
                </a:gridCol>
                <a:gridCol w="1119310">
                  <a:extLst>
                    <a:ext uri="{9D8B030D-6E8A-4147-A177-3AD203B41FA5}">
                      <a16:colId xmlns:a16="http://schemas.microsoft.com/office/drawing/2014/main" xmlns="" val="2451942661"/>
                    </a:ext>
                  </a:extLst>
                </a:gridCol>
                <a:gridCol w="1119310">
                  <a:extLst>
                    <a:ext uri="{9D8B030D-6E8A-4147-A177-3AD203B41FA5}">
                      <a16:colId xmlns:a16="http://schemas.microsoft.com/office/drawing/2014/main" xmlns="" val="1573296938"/>
                    </a:ext>
                  </a:extLst>
                </a:gridCol>
                <a:gridCol w="1192708">
                  <a:extLst>
                    <a:ext uri="{9D8B030D-6E8A-4147-A177-3AD203B41FA5}">
                      <a16:colId xmlns:a16="http://schemas.microsoft.com/office/drawing/2014/main" xmlns="" val="984945174"/>
                    </a:ext>
                  </a:extLst>
                </a:gridCol>
                <a:gridCol w="1197296">
                  <a:extLst>
                    <a:ext uri="{9D8B030D-6E8A-4147-A177-3AD203B41FA5}">
                      <a16:colId xmlns:a16="http://schemas.microsoft.com/office/drawing/2014/main" xmlns="" val="2563333920"/>
                    </a:ext>
                  </a:extLst>
                </a:gridCol>
                <a:gridCol w="990865">
                  <a:extLst>
                    <a:ext uri="{9D8B030D-6E8A-4147-A177-3AD203B41FA5}">
                      <a16:colId xmlns:a16="http://schemas.microsoft.com/office/drawing/2014/main" xmlns="" val="300436701"/>
                    </a:ext>
                  </a:extLst>
                </a:gridCol>
                <a:gridCol w="990865">
                  <a:extLst>
                    <a:ext uri="{9D8B030D-6E8A-4147-A177-3AD203B41FA5}">
                      <a16:colId xmlns:a16="http://schemas.microsoft.com/office/drawing/2014/main" xmlns="" val="370817223"/>
                    </a:ext>
                  </a:extLst>
                </a:gridCol>
              </a:tblGrid>
              <a:tr h="98176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Предмет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Всего учеников 11-ых классов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Приняло участие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Не преодолели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Набрали от 61 до 80 баллов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Высокобалльные работы (от 81 до 100 баллов)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37091744"/>
                  </a:ext>
                </a:extLst>
              </a:tr>
              <a:tr h="11220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% от общего количества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% от общего количества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% от общего количества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52945992"/>
                  </a:ext>
                </a:extLst>
              </a:tr>
              <a:tr h="3116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0,00 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32519328"/>
                  </a:ext>
                </a:extLst>
              </a:tr>
              <a:tr h="3116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100,00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54646628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Математика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87,50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3677016"/>
                  </a:ext>
                </a:extLst>
              </a:tr>
              <a:tr h="51425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Математика базовая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6,25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27804096"/>
                  </a:ext>
                </a:extLst>
              </a:tr>
              <a:tr h="3116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Обществознание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14,29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28,57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48361372"/>
                  </a:ext>
                </a:extLst>
              </a:tr>
              <a:tr h="3116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Русский язык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45,83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20,83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85730935"/>
                  </a:ext>
                </a:extLst>
              </a:tr>
              <a:tr h="3116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Физика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02947369"/>
                  </a:ext>
                </a:extLst>
              </a:tr>
              <a:tr h="3116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Химия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60,00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35216515"/>
                  </a:ext>
                </a:extLst>
              </a:tr>
              <a:tr h="3116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Итого: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74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4,05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41,38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</a:rPr>
                        <a:t>8,62</a:t>
                      </a:r>
                    </a:p>
                  </a:txBody>
                  <a:tcPr marL="9525" marR="857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85082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54440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374</Words>
  <Application>Microsoft Office PowerPoint</Application>
  <PresentationFormat>Широкоэкранный</PresentationFormat>
  <Paragraphs>284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PT Sans Caption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</cp:revision>
  <dcterms:created xsi:type="dcterms:W3CDTF">2023-01-20T09:19:19Z</dcterms:created>
  <dcterms:modified xsi:type="dcterms:W3CDTF">2023-01-20T09:19:59Z</dcterms:modified>
</cp:coreProperties>
</file>